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58000" cy="9947275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A1D00"/>
    <a:srgbClr val="CC0000"/>
    <a:srgbClr val="5A1B02"/>
    <a:srgbClr val="A50021"/>
    <a:srgbClr val="FF5050"/>
    <a:srgbClr val="FF9999"/>
    <a:srgbClr val="F4F4F4"/>
    <a:srgbClr val="E6D6C3"/>
    <a:srgbClr val="EAE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68" y="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91"/>
          </a:xfrm>
          <a:prstGeom prst="rect">
            <a:avLst/>
          </a:prstGeom>
        </p:spPr>
        <p:txBody>
          <a:bodyPr vert="horz" lIns="91886" tIns="45944" rIns="91886" bIns="4594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91"/>
          </a:xfrm>
          <a:prstGeom prst="rect">
            <a:avLst/>
          </a:prstGeom>
        </p:spPr>
        <p:txBody>
          <a:bodyPr vert="horz" lIns="91886" tIns="45944" rIns="91886" bIns="45944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2017/7/16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3613" y="1244600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6" tIns="45944" rIns="91886" bIns="459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7128"/>
            <a:ext cx="5486400" cy="3916739"/>
          </a:xfrm>
          <a:prstGeom prst="rect">
            <a:avLst/>
          </a:prstGeom>
        </p:spPr>
        <p:txBody>
          <a:bodyPr vert="horz" lIns="91886" tIns="45944" rIns="91886" bIns="459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8187"/>
            <a:ext cx="2971800" cy="499090"/>
          </a:xfrm>
          <a:prstGeom prst="rect">
            <a:avLst/>
          </a:prstGeom>
        </p:spPr>
        <p:txBody>
          <a:bodyPr vert="horz" lIns="91886" tIns="45944" rIns="91886" bIns="4594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8187"/>
            <a:ext cx="2971800" cy="499090"/>
          </a:xfrm>
          <a:prstGeom prst="rect">
            <a:avLst/>
          </a:prstGeom>
        </p:spPr>
        <p:txBody>
          <a:bodyPr vert="horz" lIns="91886" tIns="45944" rIns="91886" bIns="45944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hyperlink" Target="http://k-cafe-dialogue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CAFE\CAFE_1+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5575" cy="109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152866" y="1164432"/>
            <a:ext cx="363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K</a:t>
            </a:r>
            <a:r>
              <a:rPr lang="ja-JP" altLang="en-US" sz="2400" b="1" dirty="0" err="1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．</a:t>
            </a:r>
            <a:r>
              <a:rPr lang="en-US" altLang="ja-JP" sz="24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Cafe</a:t>
            </a:r>
            <a:r>
              <a:rPr lang="ja-JP" altLang="en-US" sz="24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24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2017</a:t>
            </a:r>
            <a:r>
              <a:rPr lang="ja-JP" altLang="en-US" sz="20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20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vol</a:t>
            </a:r>
            <a:r>
              <a:rPr lang="en-US" altLang="ja-JP" sz="18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.6</a:t>
            </a:r>
            <a:r>
              <a:rPr lang="ja-JP" altLang="en-US" sz="20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ja-JP" altLang="en-US" sz="2000" b="1" dirty="0">
              <a:solidFill>
                <a:srgbClr val="3A1D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329297" y="1682936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b="1" dirty="0" smtClean="0">
                <a:solidFill>
                  <a:srgbClr val="3A1D00"/>
                </a:solidFill>
                <a:latin typeface="HG丸ｺﾞｼｯｸM-PRO" pitchFamily="50" charset="-128"/>
                <a:ea typeface="HG丸ｺﾞｼｯｸM-PRO" pitchFamily="50" charset="-128"/>
              </a:rPr>
              <a:t>憲法カフェ</a:t>
            </a:r>
            <a:endParaRPr lang="ja-JP" altLang="en-US" sz="4400" b="1" dirty="0">
              <a:solidFill>
                <a:srgbClr val="3A1D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48586" y="4460834"/>
            <a:ext cx="58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2017.8.6(SUN) 10:00</a:t>
            </a:r>
            <a:r>
              <a:rPr lang="ja-JP" altLang="en-US" sz="28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28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12:00</a:t>
            </a:r>
            <a:endParaRPr lang="ja-JP" altLang="en-US" sz="28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61974" y="4924813"/>
            <a:ext cx="6438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大山東集会所</a:t>
            </a:r>
            <a:r>
              <a:rPr lang="en-US" altLang="ja-JP" sz="24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階和室</a:t>
            </a:r>
            <a:r>
              <a:rPr lang="ja-JP" altLang="en-US" sz="20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住所</a:t>
            </a: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板橋区大山東町８－７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79475" y="3293616"/>
            <a:ext cx="1263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/>
              <a:t>写真を</a:t>
            </a:r>
            <a:endParaRPr lang="en-US" altLang="ja-JP" sz="1500" dirty="0"/>
          </a:p>
          <a:p>
            <a:pPr algn="ctr"/>
            <a:r>
              <a:rPr lang="ja-JP" altLang="en-US" sz="1500" dirty="0"/>
              <a:t>入れて下さい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3239715" y="3293616"/>
            <a:ext cx="1263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/>
              <a:t>写真を</a:t>
            </a:r>
            <a:endParaRPr lang="en-US" altLang="ja-JP" sz="1500" dirty="0"/>
          </a:p>
          <a:p>
            <a:pPr algn="ctr"/>
            <a:r>
              <a:rPr lang="ja-JP" altLang="en-US" sz="1500" dirty="0"/>
              <a:t>入れて下さい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5399955" y="3293616"/>
            <a:ext cx="1263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/>
              <a:t>写真を</a:t>
            </a:r>
            <a:endParaRPr lang="en-US" altLang="ja-JP" sz="1500" dirty="0"/>
          </a:p>
          <a:p>
            <a:pPr algn="ctr"/>
            <a:r>
              <a:rPr lang="ja-JP" altLang="en-US" sz="1500" dirty="0"/>
              <a:t>入れて下さい</a:t>
            </a:r>
          </a:p>
        </p:txBody>
      </p:sp>
      <p:pic>
        <p:nvPicPr>
          <p:cNvPr id="31" name="図 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385" y="5370578"/>
            <a:ext cx="2701034" cy="31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492" y="2678374"/>
            <a:ext cx="1849663" cy="1773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83" y="2614872"/>
            <a:ext cx="1830365" cy="1889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13" y="2626159"/>
            <a:ext cx="1899125" cy="1899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グループ化 8"/>
          <p:cNvGrpSpPr/>
          <p:nvPr/>
        </p:nvGrpSpPr>
        <p:grpSpPr>
          <a:xfrm>
            <a:off x="397490" y="5708792"/>
            <a:ext cx="4373489" cy="3035349"/>
            <a:chOff x="346690" y="5995672"/>
            <a:chExt cx="4373489" cy="2307890"/>
          </a:xfrm>
        </p:grpSpPr>
        <p:pic>
          <p:nvPicPr>
            <p:cNvPr id="1028" name="Picture 4" descr="\\SERVER\mac-share\塚本\アスクルばらしたpng\CAFE\CAFE_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90" y="5995672"/>
              <a:ext cx="4373489" cy="23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1050661" y="6282975"/>
              <a:ext cx="1531188" cy="374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b="1" dirty="0" smtClean="0">
                  <a:latin typeface="AR丸ゴシック体M" panose="020B0609010101010101" pitchFamily="49" charset="-128"/>
                  <a:ea typeface="AR丸ゴシック体M" panose="020B0609010101010101" pitchFamily="49" charset="-128"/>
                </a:rPr>
                <a:t>種田和敏弁護士 </a:t>
              </a:r>
              <a:endParaRPr lang="en-US" altLang="ja-JP" sz="1400" b="1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  <a:p>
              <a:pPr algn="ctr"/>
              <a:r>
                <a:rPr lang="ja-JP" altLang="en-US" sz="1200" b="1" dirty="0" smtClean="0">
                  <a:latin typeface="AR丸ゴシック体M" panose="020B0609010101010101" pitchFamily="49" charset="-128"/>
                  <a:ea typeface="AR丸ゴシック体M" panose="020B0609010101010101" pitchFamily="49" charset="-128"/>
                </a:rPr>
                <a:t>プロフィール</a:t>
              </a:r>
              <a:endParaRPr lang="ja-JP" altLang="en-US" sz="12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sp>
          <p:nvSpPr>
            <p:cNvPr id="33" name="テキスト ボックス 29"/>
            <p:cNvSpPr txBox="1"/>
            <p:nvPr/>
          </p:nvSpPr>
          <p:spPr>
            <a:xfrm>
              <a:off x="568726" y="6692220"/>
              <a:ext cx="3883676" cy="129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池</a:t>
              </a:r>
              <a:r>
                <a:rPr lang="ja-JP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袋西口の城北法律事務所に</a:t>
              </a:r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所属</a:t>
              </a:r>
              <a:r>
                <a:rPr lang="ja-JP" altLang="en-US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</a:t>
              </a:r>
              <a:endParaRPr lang="ja-JP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 </a:t>
              </a:r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１９８２年</a:t>
              </a:r>
              <a:r>
                <a:rPr lang="ja-JP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生まれ。神奈川県藤沢市出身</a:t>
              </a:r>
            </a:p>
            <a:p>
              <a:r>
                <a:rPr lang="ja-JP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東京大学法学部卒業後，港区役所に約</a:t>
              </a:r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５年間勤務</a:t>
              </a:r>
              <a:r>
                <a:rPr lang="ja-JP" altLang="en-US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endParaRPr lang="en-US" altLang="ja-JP" sz="105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２０１１年</a:t>
              </a:r>
              <a:r>
                <a:rPr lang="ja-JP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１２月弁護士</a:t>
              </a:r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登録</a:t>
              </a:r>
              <a:r>
                <a:rPr lang="ja-JP" altLang="en-US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ja-JP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 </a:t>
              </a:r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労働</a:t>
              </a:r>
              <a:r>
                <a:rPr lang="ja-JP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や借地借家などの問題を中心に日常業務を行い，社会活動として平和（自衛隊問題）と法曹養成（司法修習生に対する給費制廃止問題）の問題にも取り組む。</a:t>
              </a:r>
            </a:p>
            <a:p>
              <a:r>
                <a:rPr lang="ja-JP" altLang="en-US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また</a:t>
              </a:r>
              <a:r>
                <a:rPr lang="ja-JP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，最近は</a:t>
              </a:r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，憲法</a:t>
              </a:r>
              <a:r>
                <a:rPr lang="ja-JP" altLang="ja-JP" sz="105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カフェで講師をしている。憲法カフェの活動が縁で，２０１５年５月に『だけじゃない憲法』（猿江商會）を出版した</a:t>
              </a:r>
              <a:r>
                <a:rPr lang="ja-JP" altLang="ja-JP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05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05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明日の自由を守る若手弁護士の会所属（あすわか）</a:t>
              </a:r>
              <a:endParaRPr lang="ja-JP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884" y="6269010"/>
              <a:ext cx="1388877" cy="665122"/>
            </a:xfrm>
            <a:prstGeom prst="rect">
              <a:avLst/>
            </a:prstGeom>
            <a:ln w="15875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12" name="グループ化 11"/>
          <p:cNvGrpSpPr/>
          <p:nvPr/>
        </p:nvGrpSpPr>
        <p:grpSpPr>
          <a:xfrm>
            <a:off x="619526" y="8604008"/>
            <a:ext cx="4628114" cy="1705032"/>
            <a:chOff x="4977935" y="9673938"/>
            <a:chExt cx="5905500" cy="17922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角丸四角形 10"/>
            <p:cNvSpPr/>
            <p:nvPr/>
          </p:nvSpPr>
          <p:spPr>
            <a:xfrm>
              <a:off x="4977935" y="9673938"/>
              <a:ext cx="5905500" cy="1792204"/>
            </a:xfrm>
            <a:prstGeom prst="roundRect">
              <a:avLst/>
            </a:prstGeom>
            <a:ln w="444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186340" y="9744772"/>
              <a:ext cx="3404631" cy="380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solidFill>
                    <a:srgbClr val="3A1D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お問い合わせ・申し込みは</a:t>
              </a:r>
              <a:endParaRPr lang="ja-JP" altLang="en-US" sz="1600" dirty="0">
                <a:solidFill>
                  <a:srgbClr val="3A1D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5243083" y="10074551"/>
              <a:ext cx="1780287" cy="620086"/>
              <a:chOff x="853859" y="8845683"/>
              <a:chExt cx="1780287" cy="620086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1075297" y="8947227"/>
                <a:ext cx="1558849" cy="518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 err="1" smtClean="0">
                    <a:solidFill>
                      <a:srgbClr val="3A1D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K.cafe</a:t>
                </a:r>
                <a:r>
                  <a:rPr lang="en-US" altLang="ja-JP" sz="2400" b="1" dirty="0" smtClean="0">
                    <a:solidFill>
                      <a:srgbClr val="3A1D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 </a:t>
                </a:r>
                <a:endParaRPr lang="ja-JP" altLang="en-US" sz="2400" b="1" dirty="0">
                  <a:solidFill>
                    <a:srgbClr val="3A1D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853859" y="8845683"/>
                <a:ext cx="1723550" cy="246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000" b="1" dirty="0" smtClean="0">
                    <a:solidFill>
                      <a:srgbClr val="3A1D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未来への貢献プロジェクト</a:t>
                </a:r>
                <a:endParaRPr lang="ja-JP" altLang="en-US" sz="1000" b="1" dirty="0">
                  <a:solidFill>
                    <a:srgbClr val="3A1D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36" name="正方形/長方形 35"/>
            <p:cNvSpPr/>
            <p:nvPr/>
          </p:nvSpPr>
          <p:spPr>
            <a:xfrm>
              <a:off x="7213044" y="10224375"/>
              <a:ext cx="3228584" cy="380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hlinkClick r:id="rId9"/>
                </a:rPr>
                <a:t>http</a:t>
              </a:r>
              <a:r>
                <a:rPr lang="en-US" altLang="ja-JP" sz="1600" b="1" dirty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hlinkClick r:id="rId9"/>
                </a:rPr>
                <a:t>://k-cafe-dialogue.net/</a:t>
              </a:r>
              <a:endParaRPr lang="ja-JP" altLang="en-US" sz="1600" b="1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1706646" y="9541695"/>
            <a:ext cx="267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 smtClean="0">
                <a:solidFill>
                  <a:srgbClr val="3A1D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山崎　０９０－３０６６－０７７５</a:t>
            </a:r>
            <a:endParaRPr lang="en-US" altLang="ja-JP" sz="1100" b="1" dirty="0" smtClean="0">
              <a:solidFill>
                <a:srgbClr val="3A1D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 smtClean="0">
                <a:solidFill>
                  <a:srgbClr val="3A1D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村松　０９０－３５０９－３９２５</a:t>
            </a:r>
            <a:endParaRPr lang="en-US" altLang="ja-JP" sz="1100" b="1" dirty="0" smtClean="0">
              <a:solidFill>
                <a:srgbClr val="3A1D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solidFill>
                  <a:srgbClr val="3A1D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info</a:t>
            </a:r>
            <a:r>
              <a:rPr lang="ja-JP" altLang="en-US" sz="1400" b="1" dirty="0">
                <a:solidFill>
                  <a:srgbClr val="3A1D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＠</a:t>
            </a:r>
            <a:r>
              <a:rPr lang="en-US" altLang="ja-JP" sz="1400" b="1" dirty="0" smtClean="0">
                <a:solidFill>
                  <a:srgbClr val="3A1D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k-cafe-dialogue.net</a:t>
            </a:r>
            <a:endParaRPr lang="en-US" altLang="ja-JP" sz="1400" b="1" dirty="0">
              <a:solidFill>
                <a:srgbClr val="3A1D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017397" y="5400752"/>
            <a:ext cx="3807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</a:t>
            </a:r>
            <a:r>
              <a:rPr lang="en-US" altLang="ja-JP" sz="18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lang="ja-JP" altLang="en-US" sz="18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（資料代、ワンドリンク付き）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90" y="9285419"/>
            <a:ext cx="1023619" cy="1023619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5525790" y="8604006"/>
            <a:ext cx="1539203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↓こちらからも</a:t>
            </a:r>
            <a:endParaRPr lang="en-US" altLang="ja-JP" sz="1100" b="1" dirty="0" smtClean="0">
              <a:solidFill>
                <a:srgbClr val="3A1D00"/>
              </a:solidFill>
              <a:latin typeface="小塚明朝 Pr6N B" pitchFamily="18" charset="-128"/>
              <a:ea typeface="小塚明朝 Pr6N B" pitchFamily="18" charset="-128"/>
            </a:endParaRPr>
          </a:p>
          <a:p>
            <a:pPr algn="ctr"/>
            <a:r>
              <a:rPr lang="ja-JP" altLang="en-US" sz="1100" b="1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申し込みできます。　</a:t>
            </a:r>
            <a:endParaRPr lang="en-US" altLang="ja-JP" sz="1100" b="1" dirty="0" smtClean="0">
              <a:solidFill>
                <a:srgbClr val="3A1D00"/>
              </a:solidFill>
              <a:latin typeface="小塚明朝 Pr6N B" pitchFamily="18" charset="-128"/>
              <a:ea typeface="小塚明朝 Pr6N B" pitchFamily="18" charset="-128"/>
            </a:endParaRPr>
          </a:p>
          <a:p>
            <a:pPr algn="ctr"/>
            <a:r>
              <a:rPr lang="ja-JP" altLang="en-US" sz="1100" b="1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（こくちー</a:t>
            </a:r>
            <a:r>
              <a:rPr lang="ja-JP" altLang="en-US" sz="1100" b="1" dirty="0" err="1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ずで</a:t>
            </a:r>
            <a:r>
              <a:rPr lang="ja-JP" altLang="en-US" sz="1100" b="1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申込）　　</a:t>
            </a:r>
            <a:endParaRPr lang="ja-JP" altLang="en-US" sz="1100" b="1" dirty="0">
              <a:solidFill>
                <a:srgbClr val="3A1D00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15" name="横巻き 14"/>
          <p:cNvSpPr/>
          <p:nvPr/>
        </p:nvSpPr>
        <p:spPr>
          <a:xfrm>
            <a:off x="5525790" y="1777047"/>
            <a:ext cx="1457048" cy="781247"/>
          </a:xfrm>
          <a:prstGeom prst="horizontalScroll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九条のこと、</a:t>
            </a:r>
            <a:endParaRPr kumimoji="1" lang="en-US" altLang="ja-JP" sz="1200" i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学びます！！</a:t>
            </a:r>
            <a:endParaRPr kumimoji="1" lang="ja-JP" altLang="en-US" sz="1200" i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78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AR丸ゴシック体M</vt:lpstr>
      <vt:lpstr>HGPｺﾞｼｯｸM</vt:lpstr>
      <vt:lpstr>HG丸ｺﾞｼｯｸM-PRO</vt:lpstr>
      <vt:lpstr>ＭＳ Ｐゴシック</vt:lpstr>
      <vt:lpstr>小塚明朝 Pr6N B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2017-07-16T00:44:18Z</dcterms:modified>
</cp:coreProperties>
</file>